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7" r:id="rId4"/>
    <p:sldId id="266" r:id="rId5"/>
    <p:sldId id="258" r:id="rId6"/>
    <p:sldId id="268" r:id="rId7"/>
    <p:sldId id="259" r:id="rId8"/>
    <p:sldId id="260" r:id="rId9"/>
    <p:sldId id="263" r:id="rId10"/>
    <p:sldId id="264" r:id="rId11"/>
    <p:sldId id="262" r:id="rId12"/>
    <p:sldId id="27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路明 孙" userId="f642c840-6f6d-4da1-9ee2-8994369aba72" providerId="ADAL" clId="{50114DAC-B54F-4419-B6CD-D6E6ACCA26ED}"/>
    <pc:docChg chg="undo custSel addSld delSld modSld sldOrd">
      <pc:chgData name="路明 孙" userId="f642c840-6f6d-4da1-9ee2-8994369aba72" providerId="ADAL" clId="{50114DAC-B54F-4419-B6CD-D6E6ACCA26ED}" dt="2021-11-10T16:04:00.782" v="499" actId="20577"/>
      <pc:docMkLst>
        <pc:docMk/>
      </pc:docMkLst>
      <pc:sldChg chg="addSp delSp modSp addAnim delAnim">
        <pc:chgData name="路明 孙" userId="f642c840-6f6d-4da1-9ee2-8994369aba72" providerId="ADAL" clId="{50114DAC-B54F-4419-B6CD-D6E6ACCA26ED}" dt="2021-11-09T13:32:15.438" v="459" actId="20577"/>
        <pc:sldMkLst>
          <pc:docMk/>
          <pc:sldMk cId="4061827309" sldId="257"/>
        </pc:sldMkLst>
        <pc:spChg chg="mod">
          <ac:chgData name="路明 孙" userId="f642c840-6f6d-4da1-9ee2-8994369aba72" providerId="ADAL" clId="{50114DAC-B54F-4419-B6CD-D6E6ACCA26ED}" dt="2021-11-09T13:32:15.438" v="459" actId="20577"/>
          <ac:spMkLst>
            <pc:docMk/>
            <pc:sldMk cId="4061827309" sldId="257"/>
            <ac:spMk id="2" creationId="{00000000-0000-0000-0000-000000000000}"/>
          </ac:spMkLst>
        </pc:spChg>
        <pc:spChg chg="mod">
          <ac:chgData name="路明 孙" userId="f642c840-6f6d-4da1-9ee2-8994369aba72" providerId="ADAL" clId="{50114DAC-B54F-4419-B6CD-D6E6ACCA26ED}" dt="2021-11-09T13:25:21.017" v="362" actId="20577"/>
          <ac:spMkLst>
            <pc:docMk/>
            <pc:sldMk cId="4061827309" sldId="257"/>
            <ac:spMk id="3" creationId="{00000000-0000-0000-0000-000000000000}"/>
          </ac:spMkLst>
        </pc:spChg>
        <pc:picChg chg="add del mod">
          <ac:chgData name="路明 孙" userId="f642c840-6f6d-4da1-9ee2-8994369aba72" providerId="ADAL" clId="{50114DAC-B54F-4419-B6CD-D6E6ACCA26ED}" dt="2021-11-09T13:15:11.360" v="4" actId="478"/>
          <ac:picMkLst>
            <pc:docMk/>
            <pc:sldMk cId="4061827309" sldId="257"/>
            <ac:picMk id="4" creationId="{00000000-0000-0000-0000-000000000000}"/>
          </ac:picMkLst>
        </pc:picChg>
        <pc:picChg chg="add">
          <ac:chgData name="路明 孙" userId="f642c840-6f6d-4da1-9ee2-8994369aba72" providerId="ADAL" clId="{50114DAC-B54F-4419-B6CD-D6E6ACCA26ED}" dt="2021-11-09T13:15:42.282" v="38"/>
          <ac:picMkLst>
            <pc:docMk/>
            <pc:sldMk cId="4061827309" sldId="257"/>
            <ac:picMk id="5" creationId="{515324AB-F2F2-4845-8C93-7D8AFD0D6512}"/>
          </ac:picMkLst>
        </pc:picChg>
      </pc:sldChg>
      <pc:sldChg chg="modSp">
        <pc:chgData name="路明 孙" userId="f642c840-6f6d-4da1-9ee2-8994369aba72" providerId="ADAL" clId="{50114DAC-B54F-4419-B6CD-D6E6ACCA26ED}" dt="2021-11-09T13:33:10.267" v="495" actId="1076"/>
        <pc:sldMkLst>
          <pc:docMk/>
          <pc:sldMk cId="2677414131" sldId="258"/>
        </pc:sldMkLst>
        <pc:spChg chg="mod">
          <ac:chgData name="路明 孙" userId="f642c840-6f6d-4da1-9ee2-8994369aba72" providerId="ADAL" clId="{50114DAC-B54F-4419-B6CD-D6E6ACCA26ED}" dt="2021-11-09T13:33:10.267" v="495" actId="1076"/>
          <ac:spMkLst>
            <pc:docMk/>
            <pc:sldMk cId="2677414131" sldId="258"/>
            <ac:spMk id="2" creationId="{00000000-0000-0000-0000-000000000000}"/>
          </ac:spMkLst>
        </pc:spChg>
        <pc:spChg chg="mod">
          <ac:chgData name="路明 孙" userId="f642c840-6f6d-4da1-9ee2-8994369aba72" providerId="ADAL" clId="{50114DAC-B54F-4419-B6CD-D6E6ACCA26ED}" dt="2021-11-09T13:33:01.694" v="494" actId="404"/>
          <ac:spMkLst>
            <pc:docMk/>
            <pc:sldMk cId="2677414131" sldId="258"/>
            <ac:spMk id="3" creationId="{00000000-0000-0000-0000-000000000000}"/>
          </ac:spMkLst>
        </pc:spChg>
      </pc:sldChg>
      <pc:sldChg chg="modSp">
        <pc:chgData name="路明 孙" userId="f642c840-6f6d-4da1-9ee2-8994369aba72" providerId="ADAL" clId="{50114DAC-B54F-4419-B6CD-D6E6ACCA26ED}" dt="2021-11-10T16:04:00.782" v="499" actId="20577"/>
        <pc:sldMkLst>
          <pc:docMk/>
          <pc:sldMk cId="2656590909" sldId="259"/>
        </pc:sldMkLst>
        <pc:spChg chg="mod">
          <ac:chgData name="路明 孙" userId="f642c840-6f6d-4da1-9ee2-8994369aba72" providerId="ADAL" clId="{50114DAC-B54F-4419-B6CD-D6E6ACCA26ED}" dt="2021-11-10T16:04:00.782" v="499" actId="20577"/>
          <ac:spMkLst>
            <pc:docMk/>
            <pc:sldMk cId="2656590909" sldId="259"/>
            <ac:spMk id="3" creationId="{00000000-0000-0000-0000-000000000000}"/>
          </ac:spMkLst>
        </pc:spChg>
      </pc:sldChg>
      <pc:sldChg chg="del">
        <pc:chgData name="路明 孙" userId="f642c840-6f6d-4da1-9ee2-8994369aba72" providerId="ADAL" clId="{50114DAC-B54F-4419-B6CD-D6E6ACCA26ED}" dt="2021-11-09T13:31:20.187" v="443" actId="2696"/>
        <pc:sldMkLst>
          <pc:docMk/>
          <pc:sldMk cId="819842291" sldId="261"/>
        </pc:sldMkLst>
      </pc:sldChg>
      <pc:sldChg chg="add del">
        <pc:chgData name="路明 孙" userId="f642c840-6f6d-4da1-9ee2-8994369aba72" providerId="ADAL" clId="{50114DAC-B54F-4419-B6CD-D6E6ACCA26ED}" dt="2021-11-09T13:18:15.487" v="192" actId="2696"/>
        <pc:sldMkLst>
          <pc:docMk/>
          <pc:sldMk cId="719910437" sldId="265"/>
        </pc:sldMkLst>
      </pc:sldChg>
      <pc:sldChg chg="modSp add">
        <pc:chgData name="路明 孙" userId="f642c840-6f6d-4da1-9ee2-8994369aba72" providerId="ADAL" clId="{50114DAC-B54F-4419-B6CD-D6E6ACCA26ED}" dt="2021-11-09T13:21:40.686" v="361" actId="1076"/>
        <pc:sldMkLst>
          <pc:docMk/>
          <pc:sldMk cId="1866268004" sldId="266"/>
        </pc:sldMkLst>
        <pc:spChg chg="mod">
          <ac:chgData name="路明 孙" userId="f642c840-6f6d-4da1-9ee2-8994369aba72" providerId="ADAL" clId="{50114DAC-B54F-4419-B6CD-D6E6ACCA26ED}" dt="2021-11-09T13:21:09.382" v="348" actId="113"/>
          <ac:spMkLst>
            <pc:docMk/>
            <pc:sldMk cId="1866268004" sldId="266"/>
            <ac:spMk id="2" creationId="{72FF381A-61F9-C140-80E9-C896F768DCA7}"/>
          </ac:spMkLst>
        </pc:spChg>
        <pc:spChg chg="mod">
          <ac:chgData name="路明 孙" userId="f642c840-6f6d-4da1-9ee2-8994369aba72" providerId="ADAL" clId="{50114DAC-B54F-4419-B6CD-D6E6ACCA26ED}" dt="2021-11-09T13:21:35.766" v="360" actId="6549"/>
          <ac:spMkLst>
            <pc:docMk/>
            <pc:sldMk cId="1866268004" sldId="266"/>
            <ac:spMk id="3" creationId="{BD024501-94C2-9D47-B049-CBC6199EED04}"/>
          </ac:spMkLst>
        </pc:spChg>
        <pc:picChg chg="mod">
          <ac:chgData name="路明 孙" userId="f642c840-6f6d-4da1-9ee2-8994369aba72" providerId="ADAL" clId="{50114DAC-B54F-4419-B6CD-D6E6ACCA26ED}" dt="2021-11-09T13:21:40.686" v="361" actId="1076"/>
          <ac:picMkLst>
            <pc:docMk/>
            <pc:sldMk cId="1866268004" sldId="266"/>
            <ac:picMk id="1026" creationId="{B2CCC7C6-1998-9046-ABB7-3CA9E0B346DD}"/>
          </ac:picMkLst>
        </pc:picChg>
      </pc:sldChg>
      <pc:sldChg chg="modSp add">
        <pc:chgData name="路明 孙" userId="f642c840-6f6d-4da1-9ee2-8994369aba72" providerId="ADAL" clId="{50114DAC-B54F-4419-B6CD-D6E6ACCA26ED}" dt="2021-11-09T13:26:37.497" v="370" actId="1076"/>
        <pc:sldMkLst>
          <pc:docMk/>
          <pc:sldMk cId="4244845391" sldId="267"/>
        </pc:sldMkLst>
        <pc:spChg chg="mod">
          <ac:chgData name="路明 孙" userId="f642c840-6f6d-4da1-9ee2-8994369aba72" providerId="ADAL" clId="{50114DAC-B54F-4419-B6CD-D6E6ACCA26ED}" dt="2021-11-09T13:26:37.497" v="370" actId="1076"/>
          <ac:spMkLst>
            <pc:docMk/>
            <pc:sldMk cId="4244845391" sldId="267"/>
            <ac:spMk id="2" creationId="{B2D9C52B-86B6-404B-93CF-68D85F056883}"/>
          </ac:spMkLst>
        </pc:spChg>
        <pc:picChg chg="mod">
          <ac:chgData name="路明 孙" userId="f642c840-6f6d-4da1-9ee2-8994369aba72" providerId="ADAL" clId="{50114DAC-B54F-4419-B6CD-D6E6ACCA26ED}" dt="2021-11-09T13:26:33.557" v="369" actId="1076"/>
          <ac:picMkLst>
            <pc:docMk/>
            <pc:sldMk cId="4244845391" sldId="267"/>
            <ac:picMk id="4" creationId="{2A84EED4-1AE3-044F-AC65-D496562B8B3E}"/>
          </ac:picMkLst>
        </pc:picChg>
        <pc:picChg chg="mod">
          <ac:chgData name="路明 孙" userId="f642c840-6f6d-4da1-9ee2-8994369aba72" providerId="ADAL" clId="{50114DAC-B54F-4419-B6CD-D6E6ACCA26ED}" dt="2021-11-09T13:25:59.951" v="364" actId="14100"/>
          <ac:picMkLst>
            <pc:docMk/>
            <pc:sldMk cId="4244845391" sldId="267"/>
            <ac:picMk id="10" creationId="{500C320B-30A0-5944-A9E2-402E48E1677B}"/>
          </ac:picMkLst>
        </pc:picChg>
      </pc:sldChg>
      <pc:sldChg chg="modSp add ord">
        <pc:chgData name="路明 孙" userId="f642c840-6f6d-4da1-9ee2-8994369aba72" providerId="ADAL" clId="{50114DAC-B54F-4419-B6CD-D6E6ACCA26ED}" dt="2021-11-09T13:33:41.594" v="496"/>
        <pc:sldMkLst>
          <pc:docMk/>
          <pc:sldMk cId="3188541419" sldId="268"/>
        </pc:sldMkLst>
        <pc:spChg chg="mod">
          <ac:chgData name="路明 孙" userId="f642c840-6f6d-4da1-9ee2-8994369aba72" providerId="ADAL" clId="{50114DAC-B54F-4419-B6CD-D6E6ACCA26ED}" dt="2021-11-09T13:28:25.310" v="383" actId="20577"/>
          <ac:spMkLst>
            <pc:docMk/>
            <pc:sldMk cId="3188541419" sldId="268"/>
            <ac:spMk id="2" creationId="{45277A68-A6E8-6841-9973-DCC9C04167AD}"/>
          </ac:spMkLst>
        </pc:spChg>
      </pc:sldChg>
      <pc:sldChg chg="addSp delSp modSp add">
        <pc:chgData name="路明 孙" userId="f642c840-6f6d-4da1-9ee2-8994369aba72" providerId="ADAL" clId="{50114DAC-B54F-4419-B6CD-D6E6ACCA26ED}" dt="2021-11-09T13:30:47.871" v="442" actId="1076"/>
        <pc:sldMkLst>
          <pc:docMk/>
          <pc:sldMk cId="304029741" sldId="271"/>
        </pc:sldMkLst>
        <pc:spChg chg="mod">
          <ac:chgData name="路明 孙" userId="f642c840-6f6d-4da1-9ee2-8994369aba72" providerId="ADAL" clId="{50114DAC-B54F-4419-B6CD-D6E6ACCA26ED}" dt="2021-11-09T13:30:24.325" v="415" actId="1076"/>
          <ac:spMkLst>
            <pc:docMk/>
            <pc:sldMk cId="304029741" sldId="271"/>
            <ac:spMk id="2" creationId="{0794F5A0-888B-454A-AEDB-63F4DB57F9E9}"/>
          </ac:spMkLst>
        </pc:spChg>
        <pc:spChg chg="mod">
          <ac:chgData name="路明 孙" userId="f642c840-6f6d-4da1-9ee2-8994369aba72" providerId="ADAL" clId="{50114DAC-B54F-4419-B6CD-D6E6ACCA26ED}" dt="2021-11-09T13:30:37.741" v="430" actId="20577"/>
          <ac:spMkLst>
            <pc:docMk/>
            <pc:sldMk cId="304029741" sldId="271"/>
            <ac:spMk id="3" creationId="{8923EAD0-C81D-48BD-8C72-9CFD9C7C695E}"/>
          </ac:spMkLst>
        </pc:spChg>
        <pc:spChg chg="del">
          <ac:chgData name="路明 孙" userId="f642c840-6f6d-4da1-9ee2-8994369aba72" providerId="ADAL" clId="{50114DAC-B54F-4419-B6CD-D6E6ACCA26ED}" dt="2021-11-09T13:30:05.253" v="411" actId="478"/>
          <ac:spMkLst>
            <pc:docMk/>
            <pc:sldMk cId="304029741" sldId="271"/>
            <ac:spMk id="4" creationId="{9832CB17-5238-4F53-A894-F0E140074FCB}"/>
          </ac:spMkLst>
        </pc:spChg>
        <pc:spChg chg="add mod">
          <ac:chgData name="路明 孙" userId="f642c840-6f6d-4da1-9ee2-8994369aba72" providerId="ADAL" clId="{50114DAC-B54F-4419-B6CD-D6E6ACCA26ED}" dt="2021-11-09T13:30:47.871" v="442" actId="1076"/>
          <ac:spMkLst>
            <pc:docMk/>
            <pc:sldMk cId="304029741" sldId="271"/>
            <ac:spMk id="7" creationId="{2A2088ED-B2E9-4FC8-A1AD-AC56E2B00B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7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47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56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0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8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3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21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83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310E07-8F7F-4309-BE80-0076F2B8D7C7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07A3A79-267D-451A-8740-BC15FADF939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69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查询规模估算</a:t>
            </a:r>
            <a:br>
              <a:rPr lang="en-US" altLang="zh-CN" sz="6000" dirty="0"/>
            </a:br>
            <a:r>
              <a:rPr lang="en-US" altLang="zh-CN" sz="6000" dirty="0"/>
              <a:t>Cardinality Estimation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884738"/>
            <a:ext cx="9144000" cy="1655762"/>
          </a:xfrm>
        </p:spPr>
        <p:txBody>
          <a:bodyPr/>
          <a:lstStyle/>
          <a:p>
            <a:fld id="{889B0032-4B5E-4F23-906A-DF4BCBB9E1A1}" type="datetime1">
              <a:rPr lang="zh-CN" altLang="en-US" smtClean="0"/>
              <a:t>2021/11/10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Submission sample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2215923"/>
            <a:ext cx="4953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naïve implementation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38200" y="1783834"/>
            <a:ext cx="975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共有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个表，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个属性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lower bound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ub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upper 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2*d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维向量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[lb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,lb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,…….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lb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,ub</a:t>
            </a:r>
            <a:r>
              <a:rPr lang="en-US" altLang="zh-CN" sz="2400" baseline="-25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 for join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t,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movie_keyword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&gt;2005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mk.keyword_id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&lt;1029 AND t.id=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mk.movie_id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左大括号 5"/>
          <p:cNvSpPr/>
          <p:nvPr/>
        </p:nvSpPr>
        <p:spPr>
          <a:xfrm rot="16200000">
            <a:off x="2659926" y="4864564"/>
            <a:ext cx="429102" cy="9855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09648" y="5632214"/>
            <a:ext cx="21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F0"/>
                </a:solidFill>
                <a:latin typeface="Book Antiqua" panose="02040602050305030304" pitchFamily="18" charset="0"/>
              </a:rPr>
              <a:t>t.production_year</a:t>
            </a:r>
            <a:endParaRPr lang="zh-CN" altLang="en-US" dirty="0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379779" y="4654357"/>
            <a:ext cx="5352393" cy="1628919"/>
            <a:chOff x="6379779" y="4654357"/>
            <a:chExt cx="5352393" cy="1628919"/>
          </a:xfrm>
        </p:grpSpPr>
        <p:sp>
          <p:nvSpPr>
            <p:cNvPr id="8" name="文本框 7"/>
            <p:cNvSpPr txBox="1"/>
            <p:nvPr/>
          </p:nvSpPr>
          <p:spPr>
            <a:xfrm>
              <a:off x="6379779" y="4727289"/>
              <a:ext cx="5352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Book Antiqua" panose="02040602050305030304" pitchFamily="18" charset="0"/>
                </a:rPr>
                <a:t>[0,   </a:t>
              </a:r>
              <a:r>
                <a:rPr lang="en-US" altLang="zh-CN" sz="2400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1</a:t>
              </a:r>
              <a:r>
                <a:rPr lang="en-US" altLang="zh-CN" sz="2400" dirty="0">
                  <a:latin typeface="Book Antiqua" panose="02040602050305030304" pitchFamily="18" charset="0"/>
                </a:rPr>
                <a:t>,   0,  ……, 0]</a:t>
              </a:r>
              <a:endParaRPr lang="zh-CN" altLang="en-US" sz="2400" dirty="0">
                <a:latin typeface="Book Antiqua" panose="0204060205030503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79779" y="5636945"/>
              <a:ext cx="3657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Book Antiqua" panose="02040602050305030304" pitchFamily="18" charset="0"/>
                </a:rPr>
                <a:t>t.id=</a:t>
              </a:r>
              <a:r>
                <a:rPr lang="en-US" altLang="zh-CN" dirty="0" err="1">
                  <a:solidFill>
                    <a:srgbClr val="FF0000"/>
                  </a:solidFill>
                  <a:latin typeface="Book Antiqua" panose="02040602050305030304" pitchFamily="18" charset="0"/>
                </a:rPr>
                <a:t>mk.movie_id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endParaRPr lang="zh-CN" alt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44456" y="4654357"/>
              <a:ext cx="2056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898477" y="5629255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mk.keyword_id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0204" y="4773456"/>
            <a:ext cx="4608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Book Antiqua" panose="02040602050305030304" pitchFamily="18" charset="0"/>
              </a:rPr>
              <a:t>[0,   0,   </a:t>
            </a:r>
            <a:r>
              <a:rPr lang="en-US" altLang="zh-CN" dirty="0">
                <a:solidFill>
                  <a:srgbClr val="00B0F0"/>
                </a:solidFill>
                <a:latin typeface="Book Antiqua" panose="02040602050305030304" pitchFamily="18" charset="0"/>
              </a:rPr>
              <a:t>2005,   0</a:t>
            </a:r>
            <a:r>
              <a:rPr lang="en-US" altLang="zh-CN" dirty="0">
                <a:latin typeface="Book Antiqua" panose="02040602050305030304" pitchFamily="18" charset="0"/>
              </a:rPr>
              <a:t>,……,0,   0,  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0,   1029</a:t>
            </a:r>
            <a:r>
              <a:rPr lang="en-US" altLang="zh-CN" dirty="0">
                <a:latin typeface="Book Antiqua" panose="02040602050305030304" pitchFamily="18" charset="0"/>
              </a:rPr>
              <a:t>,   0,   0]</a:t>
            </a:r>
          </a:p>
        </p:txBody>
      </p:sp>
      <p:sp>
        <p:nvSpPr>
          <p:cNvPr id="14" name="左大括号 13"/>
          <p:cNvSpPr/>
          <p:nvPr/>
        </p:nvSpPr>
        <p:spPr>
          <a:xfrm rot="16200000">
            <a:off x="4658965" y="4895621"/>
            <a:ext cx="429102" cy="985549"/>
          </a:xfrm>
          <a:prstGeom prst="leftBrac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0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4F5A0-888B-454A-AEDB-63F4DB57F9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9620" y="-7145"/>
            <a:ext cx="10515600" cy="1325563"/>
          </a:xfrm>
        </p:spPr>
        <p:txBody>
          <a:bodyPr/>
          <a:lstStyle/>
          <a:p>
            <a:r>
              <a:rPr lang="en-US" altLang="zh-CN" b="1" dirty="0"/>
              <a:t>Representative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23EAD0-C81D-48BD-8C72-9CFD9C7C69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1540" y="1652905"/>
            <a:ext cx="53006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Query-based</a:t>
            </a:r>
          </a:p>
          <a:p>
            <a:pPr marL="0" indent="0">
              <a:buNone/>
            </a:pPr>
            <a:r>
              <a:rPr lang="en-US" altLang="zh-CN" sz="2000" dirty="0"/>
              <a:t>• </a:t>
            </a:r>
            <a:r>
              <a:rPr lang="en-US" altLang="zh-CN" sz="2000" b="1" dirty="0"/>
              <a:t>MSCN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Kipf</a:t>
            </a:r>
            <a:r>
              <a:rPr lang="en-US" altLang="zh-CN" sz="2000" dirty="0"/>
              <a:t>, A et all. CIDR 19]</a:t>
            </a:r>
          </a:p>
          <a:p>
            <a:pPr marL="0" indent="0">
              <a:buNone/>
            </a:pPr>
            <a:r>
              <a:rPr lang="en-US" altLang="zh-CN" sz="2000" dirty="0"/>
              <a:t> 	Neural Network + Sampling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nb-NO" altLang="zh-CN" sz="2000" b="1" dirty="0"/>
              <a:t>LW-XGB </a:t>
            </a:r>
            <a:r>
              <a:rPr lang="nb-NO" altLang="zh-CN" sz="2000" dirty="0"/>
              <a:t>[Dutt, A et all. VLDB 19]</a:t>
            </a:r>
          </a:p>
          <a:p>
            <a:pPr marL="0" indent="0">
              <a:buNone/>
            </a:pPr>
            <a:r>
              <a:rPr lang="en-US" altLang="zh-CN" sz="2000" dirty="0"/>
              <a:t> 	</a:t>
            </a:r>
            <a:r>
              <a:rPr lang="en-US" altLang="zh-CN" sz="2000" dirty="0" err="1"/>
              <a:t>XGBoost</a:t>
            </a:r>
            <a:r>
              <a:rPr lang="en-US" altLang="zh-CN" sz="2000" dirty="0"/>
              <a:t>+ Histogram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nb-NO" altLang="zh-CN" sz="2000" b="1" dirty="0"/>
              <a:t>LW-NN </a:t>
            </a:r>
            <a:r>
              <a:rPr lang="nb-NO" altLang="zh-CN" sz="2000" dirty="0"/>
              <a:t>[Dutt, A et all. VLDB 19]</a:t>
            </a:r>
          </a:p>
          <a:p>
            <a:pPr marL="0" indent="0">
              <a:buNone/>
            </a:pPr>
            <a:r>
              <a:rPr lang="en-US" altLang="zh-CN" sz="2000" dirty="0"/>
              <a:t> 	Neural Network + Histogram</a:t>
            </a:r>
          </a:p>
          <a:p>
            <a:pPr marL="0" indent="0">
              <a:buNone/>
            </a:pPr>
            <a:r>
              <a:rPr lang="nb-NO" altLang="zh-CN" sz="2000" dirty="0"/>
              <a:t>• </a:t>
            </a:r>
            <a:r>
              <a:rPr lang="en-US" altLang="zh-CN" sz="2000" b="1" dirty="0" err="1"/>
              <a:t>QuickSel</a:t>
            </a:r>
            <a:r>
              <a:rPr lang="en-US" altLang="zh-CN" sz="2000" b="1" dirty="0"/>
              <a:t> </a:t>
            </a:r>
            <a:r>
              <a:rPr lang="en-US" altLang="zh-CN" sz="2000" dirty="0"/>
              <a:t>[</a:t>
            </a:r>
            <a:r>
              <a:rPr lang="en-US" altLang="zh-CN" sz="2000" dirty="0" err="1"/>
              <a:t>Yongjoo</a:t>
            </a:r>
            <a:r>
              <a:rPr lang="en-US" altLang="zh-CN" sz="2000" dirty="0"/>
              <a:t>, P et all. SIGMOD 20]</a:t>
            </a:r>
          </a:p>
          <a:p>
            <a:pPr marL="0" indent="0">
              <a:buNone/>
            </a:pPr>
            <a:r>
              <a:rPr lang="en-US" altLang="zh-CN" sz="2000" dirty="0"/>
              <a:t>	Mixture Model</a:t>
            </a:r>
            <a:endParaRPr lang="zh-CN" altLang="en-US" sz="20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02A2ECC-FC14-45A7-A2F1-1B0B76312C06}"/>
              </a:ext>
            </a:extLst>
          </p:cNvPr>
          <p:cNvCxnSpPr/>
          <p:nvPr/>
        </p:nvCxnSpPr>
        <p:spPr>
          <a:xfrm>
            <a:off x="5486400" y="1535850"/>
            <a:ext cx="0" cy="4066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A2088ED-B2E9-4FC8-A1AD-AC56E2B00B00}"/>
              </a:ext>
            </a:extLst>
          </p:cNvPr>
          <p:cNvSpPr txBox="1">
            <a:spLocks/>
          </p:cNvSpPr>
          <p:nvPr/>
        </p:nvSpPr>
        <p:spPr>
          <a:xfrm>
            <a:off x="5913120" y="1652905"/>
            <a:ext cx="475767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nb-NO" altLang="zh-CN" dirty="0"/>
              <a:t>Data-based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nb-NO" altLang="zh-CN" dirty="0"/>
              <a:t>• </a:t>
            </a:r>
            <a:r>
              <a:rPr lang="nb-NO" altLang="zh-CN" b="1" dirty="0"/>
              <a:t>Naru </a:t>
            </a:r>
            <a:r>
              <a:rPr lang="nb-NO" altLang="zh-CN" dirty="0"/>
              <a:t>[Yang, Z et all. VLDB 20]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dirty="0"/>
              <a:t>	Auto-regressive Model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de-DE" altLang="zh-CN" dirty="0"/>
              <a:t>• </a:t>
            </a:r>
            <a:r>
              <a:rPr lang="de-DE" altLang="zh-CN" b="1" dirty="0"/>
              <a:t>DeepDB </a:t>
            </a:r>
            <a:r>
              <a:rPr lang="de-DE" altLang="zh-CN" dirty="0"/>
              <a:t>[Hilprecht, B et all. VLDB 20]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zh-CN" dirty="0"/>
              <a:t>	Sum Product Network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de-DE" altLang="zh-CN" dirty="0"/>
              <a:t>•</a:t>
            </a:r>
            <a:r>
              <a:rPr lang="de-DE" altLang="zh-CN" b="1" dirty="0"/>
              <a:t> </a:t>
            </a:r>
            <a:r>
              <a:rPr lang="en-US" altLang="zh-CN" b="1" dirty="0"/>
              <a:t>FLAT </a:t>
            </a:r>
            <a:r>
              <a:rPr lang="en-US" altLang="zh-CN" dirty="0"/>
              <a:t>[Rong, Z et all. VLDB 2021]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CN" dirty="0"/>
              <a:t>	</a:t>
            </a:r>
            <a:r>
              <a:rPr lang="en-US" altLang="zh-CN" dirty="0"/>
              <a:t> Graphical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2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61"/>
    </mc:Choice>
    <mc:Fallback xmlns="">
      <p:transition spd="slow" advTm="1136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查询规模定义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3768" y="1893609"/>
            <a:ext cx="10058400" cy="402336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94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查询规模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(Cardinality)</a:t>
            </a:r>
          </a:p>
          <a:p>
            <a:r>
              <a:rPr lang="en" altLang="zh-CN" dirty="0">
                <a:latin typeface="CambriaMath"/>
              </a:rPr>
              <a:t>    𝒬</a:t>
            </a:r>
            <a:r>
              <a:rPr lang="en" altLang="zh-CN" dirty="0">
                <a:latin typeface="Calibri" panose="020F0502020204030204" pitchFamily="34" charset="0"/>
              </a:rPr>
              <a:t>: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SELECT </a:t>
            </a:r>
            <a:r>
              <a:rPr lang="en" altLang="zh-CN" dirty="0">
                <a:latin typeface="CambriaMath"/>
              </a:rPr>
              <a:t>*</a:t>
            </a:r>
            <a:br>
              <a:rPr lang="en" altLang="zh-CN" dirty="0">
                <a:latin typeface="CambriaMath"/>
              </a:rPr>
            </a:br>
            <a:r>
              <a:rPr lang="en" altLang="zh-CN" dirty="0">
                <a:latin typeface="CambriaMath"/>
              </a:rPr>
              <a:t> 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FROM </a:t>
            </a:r>
            <a:r>
              <a:rPr lang="en" altLang="zh-CN" dirty="0">
                <a:latin typeface="CambriaMath"/>
              </a:rPr>
              <a:t>𝑆𝑡𝑢𝑑𝑒𝑛𝑡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WHERE </a:t>
            </a:r>
            <a:r>
              <a:rPr lang="en" altLang="zh-CN" dirty="0">
                <a:latin typeface="CambriaMath"/>
              </a:rPr>
              <a:t>𝑎𝑔𝑒 </a:t>
            </a:r>
            <a:r>
              <a:rPr lang="en" altLang="zh-CN" dirty="0">
                <a:latin typeface="Calibri" panose="020F0502020204030204" pitchFamily="34" charset="0"/>
              </a:rPr>
              <a:t>&gt; 15</a:t>
            </a:r>
            <a:br>
              <a:rPr lang="en" altLang="zh-CN" dirty="0">
                <a:latin typeface="Calibri" panose="020F0502020204030204" pitchFamily="34" charset="0"/>
              </a:rPr>
            </a:br>
            <a:r>
              <a:rPr lang="en" altLang="zh-CN" dirty="0">
                <a:latin typeface="Calibri" panose="020F0502020204030204" pitchFamily="34" charset="0"/>
              </a:rPr>
              <a:t>    </a:t>
            </a:r>
            <a:r>
              <a:rPr lang="en" altLang="zh-CN" dirty="0">
                <a:solidFill>
                  <a:srgbClr val="EA7C30"/>
                </a:solidFill>
                <a:latin typeface="Calibri" panose="020F0502020204030204" pitchFamily="34" charset="0"/>
              </a:rPr>
              <a:t>AND </a:t>
            </a:r>
            <a:r>
              <a:rPr lang="en" altLang="zh-CN" dirty="0">
                <a:latin typeface="CambriaMath"/>
              </a:rPr>
              <a:t>𝑔𝑒𝑛𝑑𝑒𝑟 </a:t>
            </a:r>
            <a:r>
              <a:rPr lang="en" altLang="zh-CN" dirty="0">
                <a:latin typeface="Calibri" panose="020F0502020204030204" pitchFamily="34" charset="0"/>
              </a:rPr>
              <a:t>= ‘Male’; </a:t>
            </a:r>
          </a:p>
          <a:p>
            <a:pPr marL="0" indent="0">
              <a:buNone/>
            </a:pPr>
            <a:r>
              <a:rPr lang="en" altLang="zh-CN" dirty="0">
                <a:latin typeface="Calibri" panose="020F0502020204030204" pitchFamily="34" charset="0"/>
              </a:rPr>
              <a:t>      </a:t>
            </a:r>
            <a:r>
              <a:rPr lang="en" altLang="zh-CN" dirty="0">
                <a:latin typeface="CambriaMath"/>
              </a:rPr>
              <a:t>Card(Q) = 4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Clr>
                <a:schemeClr val="tx1"/>
              </a:buClr>
              <a:buSzPct val="94000"/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chemeClr val="tx1"/>
              </a:buClr>
              <a:buSzPct val="94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实验目标</a:t>
            </a:r>
            <a:r>
              <a:rPr lang="zh-CN" altLang="en-US" dirty="0">
                <a:latin typeface="Book Antiqua" panose="02040602050305030304" pitchFamily="18" charset="0"/>
              </a:rPr>
              <a:t>：给定一条</a:t>
            </a:r>
            <a:r>
              <a:rPr lang="en-US" altLang="zh-CN" dirty="0">
                <a:latin typeface="Book Antiqua" panose="02040602050305030304" pitchFamily="18" charset="0"/>
              </a:rPr>
              <a:t>SQL</a:t>
            </a:r>
            <a:r>
              <a:rPr lang="zh-CN" altLang="en-US" dirty="0">
                <a:latin typeface="Book Antiqua" panose="02040602050305030304" pitchFamily="18" charset="0"/>
              </a:rPr>
              <a:t>查询，</a:t>
            </a:r>
            <a:endParaRPr lang="en-US" altLang="zh-CN" dirty="0">
              <a:latin typeface="Book Antiqua" panose="02040602050305030304" pitchFamily="18" charset="0"/>
            </a:endParaRPr>
          </a:p>
          <a:p>
            <a:pPr marL="0" indent="0">
              <a:buClr>
                <a:schemeClr val="tx1"/>
              </a:buClr>
              <a:buSzPct val="94000"/>
              <a:buNone/>
            </a:pPr>
            <a:r>
              <a:rPr lang="en-US" altLang="zh-CN" dirty="0">
                <a:latin typeface="Book Antiqua" panose="02040602050305030304" pitchFamily="18" charset="0"/>
              </a:rPr>
              <a:t>	          </a:t>
            </a:r>
            <a:r>
              <a:rPr lang="zh-CN" altLang="en-US" dirty="0">
                <a:latin typeface="Book Antiqua" panose="02040602050305030304" pitchFamily="18" charset="0"/>
              </a:rPr>
              <a:t>预测符合该查询的结果数目</a:t>
            </a:r>
            <a:endParaRPr lang="en-US" altLang="zh-CN" dirty="0">
              <a:latin typeface="Book Antiqua" panose="02040602050305030304" pitchFamily="18" charset="0"/>
            </a:endParaRP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15324AB-F2F2-4845-8C93-7D8AFD0D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15" y="1705552"/>
            <a:ext cx="4674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9C52B-86B6-404B-93CF-68D85F0568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1545" y="-99686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Why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Cardinality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Estimation</a:t>
            </a:r>
            <a:endParaRPr kumimoji="1" lang="zh-CN" altLang="en-US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84EED4-1AE3-044F-AC65-D496562B8B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346325" y="1238224"/>
            <a:ext cx="4537075" cy="11541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F774B4-70E2-324F-9D95-2AE10D397B13}"/>
              </a:ext>
            </a:extLst>
          </p:cNvPr>
          <p:cNvSpPr txBox="1"/>
          <p:nvPr/>
        </p:nvSpPr>
        <p:spPr>
          <a:xfrm>
            <a:off x="674253" y="1630813"/>
            <a:ext cx="125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2014</a:t>
            </a:r>
            <a:endParaRPr kumimoji="1"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5AE47A-687E-F040-B820-062E26C50535}"/>
              </a:ext>
            </a:extLst>
          </p:cNvPr>
          <p:cNvSpPr/>
          <p:nvPr/>
        </p:nvSpPr>
        <p:spPr>
          <a:xfrm>
            <a:off x="2463800" y="2438551"/>
            <a:ext cx="8702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“The root of all evil, the </a:t>
            </a:r>
            <a:r>
              <a:rPr lang="en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Achilles Heel </a:t>
            </a:r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of query optimization, is the estimation of the size of intermediate results, known as </a:t>
            </a:r>
            <a:r>
              <a:rPr lang="en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cardinalities</a:t>
            </a:r>
            <a:r>
              <a:rPr lang="en" altLang="zh-CN" dirty="0">
                <a:solidFill>
                  <a:srgbClr val="333333"/>
                </a:solidFill>
                <a:latin typeface="Calibri" panose="020F0502020204030204" pitchFamily="34" charset="0"/>
              </a:rPr>
              <a:t>.” </a:t>
            </a:r>
            <a:endParaRPr lang="en" altLang="zh-CN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6383D0-547D-C045-8DE7-A08FA012FC48}"/>
              </a:ext>
            </a:extLst>
          </p:cNvPr>
          <p:cNvSpPr txBox="1"/>
          <p:nvPr/>
        </p:nvSpPr>
        <p:spPr>
          <a:xfrm>
            <a:off x="674253" y="3505130"/>
            <a:ext cx="1256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2015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3EC781-A955-3241-87B4-2638DB06B83B}"/>
              </a:ext>
            </a:extLst>
          </p:cNvPr>
          <p:cNvSpPr txBox="1"/>
          <p:nvPr/>
        </p:nvSpPr>
        <p:spPr>
          <a:xfrm>
            <a:off x="674253" y="5144654"/>
            <a:ext cx="125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2018</a:t>
            </a:r>
          </a:p>
          <a:p>
            <a:pPr algn="ctr"/>
            <a:r>
              <a:rPr kumimoji="1" lang="en-US" altLang="zh-CN" sz="2400" dirty="0"/>
              <a:t>-</a:t>
            </a:r>
          </a:p>
          <a:p>
            <a:pPr algn="ctr"/>
            <a:r>
              <a:rPr kumimoji="1" lang="en-US" altLang="zh-CN" sz="2400" dirty="0"/>
              <a:t>2021</a:t>
            </a:r>
            <a:endParaRPr kumimoji="1" lang="zh-CN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C4B4F0-62C3-C247-84D4-89B38EB78D17}"/>
              </a:ext>
            </a:extLst>
          </p:cNvPr>
          <p:cNvSpPr/>
          <p:nvPr/>
        </p:nvSpPr>
        <p:spPr>
          <a:xfrm>
            <a:off x="2346036" y="5144654"/>
            <a:ext cx="8386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Calibri" panose="020F0502020204030204" pitchFamily="34" charset="0"/>
              </a:rPr>
              <a:t>Multiple research groups consistently working on learned selectivity estimators </a:t>
            </a:r>
            <a:endParaRPr lang="en" altLang="zh-CN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0C320B-30A0-5944-A9E2-402E48E16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4"/>
          <a:stretch/>
        </p:blipFill>
        <p:spPr>
          <a:xfrm>
            <a:off x="2346036" y="5524955"/>
            <a:ext cx="6594764" cy="7235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4F924F-9EB5-0443-AF21-468D615AD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036" y="3431081"/>
            <a:ext cx="4537364" cy="609764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4EEF323-76D8-804A-BAFC-2BFC114327E4}"/>
              </a:ext>
            </a:extLst>
          </p:cNvPr>
          <p:cNvCxnSpPr/>
          <p:nvPr/>
        </p:nvCxnSpPr>
        <p:spPr>
          <a:xfrm>
            <a:off x="2346036" y="3325091"/>
            <a:ext cx="8682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51D959B-8556-1C4E-AEA4-FECB7BFCBB1B}"/>
              </a:ext>
            </a:extLst>
          </p:cNvPr>
          <p:cNvCxnSpPr/>
          <p:nvPr/>
        </p:nvCxnSpPr>
        <p:spPr>
          <a:xfrm>
            <a:off x="2346036" y="5144654"/>
            <a:ext cx="86821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B3D70E2-3D59-F249-BE15-6513806E544C}"/>
              </a:ext>
            </a:extLst>
          </p:cNvPr>
          <p:cNvSpPr/>
          <p:nvPr/>
        </p:nvSpPr>
        <p:spPr>
          <a:xfrm>
            <a:off x="2463800" y="4036491"/>
            <a:ext cx="8564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“We have also shown that relational database systems produce </a:t>
            </a:r>
            <a:r>
              <a:rPr lang="en" altLang="zh-CN" dirty="0">
                <a:solidFill>
                  <a:srgbClr val="FF0000"/>
                </a:solidFill>
              </a:rPr>
              <a:t>large estimation errors </a:t>
            </a:r>
            <a:r>
              <a:rPr lang="en" altLang="zh-CN" dirty="0"/>
              <a:t>that quickly grow as the number of joins increases, and that these errors are usually the reason for </a:t>
            </a:r>
            <a:r>
              <a:rPr lang="en" altLang="zh-CN" dirty="0">
                <a:solidFill>
                  <a:srgbClr val="FF0000"/>
                </a:solidFill>
              </a:rPr>
              <a:t>bad plans</a:t>
            </a:r>
            <a:r>
              <a:rPr lang="en" altLang="zh-CN" dirty="0"/>
              <a:t>.”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8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66"/>
    </mc:Choice>
    <mc:Fallback xmlns="">
      <p:transition spd="slow" advTm="923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F381A-61F9-C140-80E9-C896F768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传统规模估算方法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24501-94C2-9D47-B049-CBC6199E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19780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dirty="0"/>
              <a:t>Histograms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dirty="0"/>
              <a:t>Sampling</a:t>
            </a: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kumimoji="1" lang="zh-CN" altLang="en-US" dirty="0"/>
          </a:p>
        </p:txBody>
      </p:sp>
      <p:pic>
        <p:nvPicPr>
          <p:cNvPr id="1026" name="Picture 2" descr="Using Histograms to Understand Your Data - Statistics By Jim">
            <a:extLst>
              <a:ext uri="{FF2B5EF4-FFF2-40B4-BE49-F238E27FC236}">
                <a16:creationId xmlns:a16="http://schemas.microsoft.com/office/drawing/2014/main" id="{B2CCC7C6-1998-9046-ABB7-3CA9E0B34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9327"/>
          <a:stretch/>
        </p:blipFill>
        <p:spPr bwMode="auto">
          <a:xfrm>
            <a:off x="1158240" y="3091550"/>
            <a:ext cx="4581236" cy="24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5766" y="33756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宋体" panose="02010600030101010101" pitchFamily="2" charset="-122"/>
                <a:ea typeface="宋体" panose="02010600030101010101" pitchFamily="2" charset="-122"/>
              </a:rPr>
              <a:t>When Traditional Methods Fail</a:t>
            </a:r>
            <a:endParaRPr lang="zh-CN" altLang="en-US" sz="3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7440" y="1825624"/>
            <a:ext cx="8851900" cy="4351338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1995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2010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lang="en-US" altLang="zh-CN" dirty="0">
                <a:latin typeface="Book Antiqua" panose="02040602050305030304" pitchFamily="18" charset="0"/>
              </a:rPr>
              <a:t>title  WHERE </a:t>
            </a:r>
            <a:r>
              <a:rPr lang="en-US" altLang="zh-CN" dirty="0" err="1">
                <a:latin typeface="Book Antiqua" panose="02040602050305030304" pitchFamily="18" charset="0"/>
              </a:rPr>
              <a:t>production_year</a:t>
            </a:r>
            <a:r>
              <a:rPr lang="en-US" altLang="zh-CN" dirty="0">
                <a:latin typeface="Book Antiqua" panose="02040602050305030304" pitchFamily="18" charset="0"/>
              </a:rPr>
              <a:t> &gt; 2018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AS t 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2005 AND revenues &gt;100,000,000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title AS t,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movie_info_idx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mi_idx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t.production_year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2005 AND   mi_idx.info &lt; 8.5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AND t.id 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mi_idx.movie_id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50168" y="1925935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非均匀分布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60537" y="3708906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属性相关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33236" y="4975903"/>
            <a:ext cx="9573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JOIN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41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7A68-A6E8-6841-9973-DCC9C041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zh-CN" b="1" dirty="0"/>
              <a:t>How Learned Cardinality Estimators Work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E1051-B1A3-F641-8D85-08AC96B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Methodology 1: </a:t>
            </a:r>
            <a:r>
              <a:rPr lang="en" altLang="zh-CN" b="1" dirty="0"/>
              <a:t>Query-driven</a:t>
            </a:r>
            <a:r>
              <a:rPr lang="en" altLang="zh-CN" dirty="0"/>
              <a:t> </a:t>
            </a:r>
          </a:p>
          <a:p>
            <a:pPr lvl="1"/>
            <a:r>
              <a:rPr lang="en" altLang="zh-CN" dirty="0"/>
              <a:t>Key Idea: Model as a Regression problem </a:t>
            </a:r>
          </a:p>
          <a:p>
            <a:pPr lvl="1"/>
            <a:endParaRPr lang="en" altLang="zh-CN" dirty="0"/>
          </a:p>
          <a:p>
            <a:pPr marL="457200" lvl="1" indent="0">
              <a:buNone/>
            </a:pPr>
            <a:r>
              <a:rPr lang="en" altLang="zh-CN" dirty="0"/>
              <a:t>	Query		</a:t>
            </a:r>
            <a:r>
              <a:rPr lang="en" altLang="zh-CN" dirty="0">
                <a:sym typeface="Wingdings" pitchFamily="2" charset="2"/>
              </a:rPr>
              <a:t> 	Feature Vector			Selectivity</a:t>
            </a:r>
            <a:endParaRPr lang="en" altLang="zh-CN" dirty="0"/>
          </a:p>
          <a:p>
            <a:pPr marL="457200" lvl="1" indent="0">
              <a:buNone/>
            </a:pPr>
            <a:endParaRPr kumimoji="1" lang="en" altLang="zh-CN" dirty="0"/>
          </a:p>
          <a:p>
            <a:r>
              <a:rPr lang="en" altLang="zh-CN" dirty="0"/>
              <a:t>Methodology 2: </a:t>
            </a:r>
            <a:r>
              <a:rPr lang="en" altLang="zh-CN" b="1" dirty="0"/>
              <a:t>Data-driven</a:t>
            </a:r>
          </a:p>
          <a:p>
            <a:pPr lvl="1"/>
            <a:r>
              <a:rPr lang="en-US" altLang="zh-CN" dirty="0"/>
              <a:t>Key Idea</a:t>
            </a:r>
            <a:r>
              <a:rPr lang="en-US" altLang="zh-CN" b="1" dirty="0"/>
              <a:t>: </a:t>
            </a:r>
            <a:r>
              <a:rPr lang="en-US" altLang="zh-CN" dirty="0"/>
              <a:t>Model as a Joint Distribution Estimation problem</a:t>
            </a:r>
            <a:endParaRPr kumimoji="1" lang="zh-CN" altLang="en-US" b="1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080B2DDD-48E6-304F-93AD-D5A6D9F5A0EF}"/>
              </a:ext>
            </a:extLst>
          </p:cNvPr>
          <p:cNvCxnSpPr>
            <a:cxnSpLocks/>
          </p:cNvCxnSpPr>
          <p:nvPr/>
        </p:nvCxnSpPr>
        <p:spPr>
          <a:xfrm>
            <a:off x="2660073" y="3269673"/>
            <a:ext cx="186574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F516BA8-8B1B-3647-922D-1337B4E74022}"/>
              </a:ext>
            </a:extLst>
          </p:cNvPr>
          <p:cNvCxnSpPr>
            <a:cxnSpLocks/>
          </p:cNvCxnSpPr>
          <p:nvPr/>
        </p:nvCxnSpPr>
        <p:spPr>
          <a:xfrm>
            <a:off x="6543963" y="3269674"/>
            <a:ext cx="151014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A2DBC4B-1A5C-7E47-BD14-9EEB986F9D26}"/>
              </a:ext>
            </a:extLst>
          </p:cNvPr>
          <p:cNvSpPr txBox="1"/>
          <p:nvPr/>
        </p:nvSpPr>
        <p:spPr>
          <a:xfrm>
            <a:off x="2576945" y="2900341"/>
            <a:ext cx="208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Feature Engineering</a:t>
            </a:r>
            <a:endParaRPr kumimoji="1"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10FB43-0362-344E-9773-28347B86A00A}"/>
              </a:ext>
            </a:extLst>
          </p:cNvPr>
          <p:cNvSpPr txBox="1"/>
          <p:nvPr/>
        </p:nvSpPr>
        <p:spPr>
          <a:xfrm>
            <a:off x="6255326" y="2931119"/>
            <a:ext cx="2087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/>
              <a:t>ML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Models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5E9A9-62CD-4A6B-B665-554C3FAF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37" y="4823452"/>
            <a:ext cx="6314472" cy="148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9"/>
    </mc:Choice>
    <mc:Fallback xmlns="">
      <p:transition spd="slow" advTm="631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SQL</a:t>
            </a:r>
            <a:r>
              <a:rPr lang="zh-CN" altLang="en-US" dirty="0"/>
              <a:t>查询语句，预测查询规模</a:t>
            </a:r>
            <a:endParaRPr lang="en-US" altLang="zh-CN" dirty="0"/>
          </a:p>
          <a:p>
            <a:r>
              <a:rPr lang="en-US" altLang="zh-CN" dirty="0"/>
              <a:t>SQL</a:t>
            </a:r>
            <a:r>
              <a:rPr lang="zh-CN" altLang="en-US" dirty="0"/>
              <a:t>类型</a:t>
            </a:r>
            <a:endParaRPr lang="en-US" altLang="zh-CN" dirty="0"/>
          </a:p>
          <a:p>
            <a:pPr lvl="1"/>
            <a:r>
              <a:rPr lang="zh-CN" altLang="en-US" dirty="0"/>
              <a:t>数值型数据（范围查询与等值查询）</a:t>
            </a:r>
            <a:endParaRPr lang="en-US" altLang="zh-CN" dirty="0"/>
          </a:p>
          <a:p>
            <a:pPr lvl="1"/>
            <a:r>
              <a:rPr lang="zh-CN" altLang="en-US" dirty="0"/>
              <a:t>最多涉及两表连接</a:t>
            </a:r>
            <a:endParaRPr lang="en-US" altLang="zh-CN" dirty="0"/>
          </a:p>
          <a:p>
            <a:pPr lvl="1"/>
            <a:r>
              <a:rPr lang="zh-CN" altLang="en-US" dirty="0"/>
              <a:t>提供查询计划（可选）</a:t>
            </a:r>
          </a:p>
          <a:p>
            <a:r>
              <a:rPr lang="zh-CN" altLang="en-US" dirty="0">
                <a:latin typeface="Book Antiqua" panose="02040602050305030304" pitchFamily="18" charset="0"/>
              </a:rPr>
              <a:t>提供</a:t>
            </a:r>
            <a:r>
              <a:rPr lang="en-US" altLang="zh-CN" dirty="0">
                <a:latin typeface="Book Antiqua" panose="02040602050305030304" pitchFamily="18" charset="0"/>
              </a:rPr>
              <a:t>10000</a:t>
            </a:r>
            <a:r>
              <a:rPr lang="zh-CN" altLang="en-US" dirty="0">
                <a:latin typeface="Book Antiqua" panose="02040602050305030304" pitchFamily="18" charset="0"/>
              </a:rPr>
              <a:t>条训练集，需要预测</a:t>
            </a:r>
            <a:r>
              <a:rPr lang="en-US" altLang="zh-CN" dirty="0">
                <a:latin typeface="Book Antiqua" panose="02040602050305030304" pitchFamily="18" charset="0"/>
              </a:rPr>
              <a:t>2000</a:t>
            </a:r>
            <a:r>
              <a:rPr lang="zh-CN" altLang="en-US" dirty="0">
                <a:latin typeface="Book Antiqua" panose="02040602050305030304" pitchFamily="18" charset="0"/>
              </a:rPr>
              <a:t>条测试集的结果</a:t>
            </a:r>
            <a:endParaRPr lang="en-US" altLang="zh-CN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9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数据解释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018" y="3986439"/>
            <a:ext cx="12192000" cy="4351338"/>
          </a:xfrm>
        </p:spPr>
        <p:txBody>
          <a:bodyPr/>
          <a:lstStyle/>
          <a:p>
            <a:r>
              <a:rPr lang="en-US" altLang="zh-CN" dirty="0">
                <a:latin typeface="Book Antiqua" panose="02040602050305030304" pitchFamily="18" charset="0"/>
              </a:rPr>
              <a:t>SELECT * FROM title t, </a:t>
            </a:r>
            <a:r>
              <a:rPr lang="en-US" altLang="zh-CN" dirty="0" err="1">
                <a:latin typeface="Book Antiqua" panose="02040602050305030304" pitchFamily="18" charset="0"/>
              </a:rPr>
              <a:t>movie_keyword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 err="1">
                <a:latin typeface="Book Antiqua" panose="02040602050305030304" pitchFamily="18" charset="0"/>
              </a:rPr>
              <a:t>mk</a:t>
            </a:r>
            <a:r>
              <a:rPr lang="en-US" altLang="zh-CN" dirty="0">
                <a:latin typeface="Book Antiqua" panose="02040602050305030304" pitchFamily="18" charset="0"/>
              </a:rPr>
              <a:t> WHERE </a:t>
            </a:r>
            <a:r>
              <a:rPr lang="en-US" altLang="zh-CN" dirty="0" err="1">
                <a:latin typeface="Book Antiqua" panose="02040602050305030304" pitchFamily="18" charset="0"/>
              </a:rPr>
              <a:t>mk.keyword_id</a:t>
            </a:r>
            <a:r>
              <a:rPr lang="en-US" altLang="zh-CN" dirty="0">
                <a:latin typeface="Book Antiqua" panose="02040602050305030304" pitchFamily="18" charset="0"/>
              </a:rPr>
              <a:t>&lt;1029 AND t.id=</a:t>
            </a:r>
            <a:r>
              <a:rPr lang="en-US" altLang="zh-CN" dirty="0" err="1">
                <a:latin typeface="Book Antiqua" panose="02040602050305030304" pitchFamily="18" charset="0"/>
              </a:rPr>
              <a:t>mk.movie_id</a:t>
            </a:r>
            <a:endParaRPr lang="en-US" altLang="zh-CN" dirty="0">
              <a:latin typeface="Book Antiqua" panose="02040602050305030304" pitchFamily="18" charset="0"/>
            </a:endParaRPr>
          </a:p>
          <a:p>
            <a:r>
              <a:rPr lang="en-US" altLang="zh-CN" dirty="0">
                <a:latin typeface="Book Antiqua" panose="02040602050305030304" pitchFamily="18" charset="0"/>
              </a:rPr>
              <a:t>title </a:t>
            </a:r>
            <a:r>
              <a:rPr lang="en-US" altLang="zh-CN" dirty="0" err="1">
                <a:latin typeface="Book Antiqua" panose="02040602050305030304" pitchFamily="18" charset="0"/>
              </a:rPr>
              <a:t>t,movie_keyword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 err="1">
                <a:latin typeface="Book Antiqua" panose="02040602050305030304" pitchFamily="18" charset="0"/>
              </a:rPr>
              <a:t>mk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>
                <a:latin typeface="Book Antiqua" panose="02040602050305030304" pitchFamily="18" charset="0"/>
              </a:rPr>
              <a:t>t.id=</a:t>
            </a:r>
            <a:r>
              <a:rPr lang="en-US" altLang="zh-CN" dirty="0" err="1">
                <a:latin typeface="Book Antiqua" panose="02040602050305030304" pitchFamily="18" charset="0"/>
              </a:rPr>
              <a:t>mk.movie_id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 err="1">
                <a:latin typeface="Book Antiqua" panose="02040602050305030304" pitchFamily="18" charset="0"/>
              </a:rPr>
              <a:t>mk.keyword_id</a:t>
            </a:r>
            <a:r>
              <a:rPr lang="en-US" altLang="zh-CN" dirty="0">
                <a:latin typeface="Book Antiqua" panose="02040602050305030304" pitchFamily="18" charset="0"/>
              </a:rPr>
              <a:t>,&lt;,1029 #1038381</a:t>
            </a:r>
            <a:endParaRPr lang="zh-CN" altLang="en-US" dirty="0">
              <a:latin typeface="Book Antiqua" panose="02040602050305030304" pitchFamily="18" charset="0"/>
            </a:endParaRPr>
          </a:p>
          <a:p>
            <a:endParaRPr lang="en-US" altLang="zh-CN" dirty="0"/>
          </a:p>
          <a:p>
            <a:r>
              <a:rPr lang="en-US" altLang="zh-CN" dirty="0">
                <a:latin typeface="Book Antiqua" panose="02040602050305030304" pitchFamily="18" charset="0"/>
              </a:rPr>
              <a:t>SELECT * FROM title t WHERE </a:t>
            </a:r>
            <a:r>
              <a:rPr lang="en-US" altLang="zh-CN" dirty="0" err="1">
                <a:latin typeface="Book Antiqua" panose="02040602050305030304" pitchFamily="18" charset="0"/>
              </a:rPr>
              <a:t>t.production_year</a:t>
            </a:r>
            <a:r>
              <a:rPr lang="en-US" altLang="zh-CN" dirty="0">
                <a:latin typeface="Book Antiqua" panose="02040602050305030304" pitchFamily="18" charset="0"/>
              </a:rPr>
              <a:t> &gt;2005</a:t>
            </a:r>
          </a:p>
          <a:p>
            <a:r>
              <a:rPr lang="en-US" altLang="zh-CN" dirty="0">
                <a:latin typeface="Book Antiqua" panose="02040602050305030304" pitchFamily="18" charset="0"/>
              </a:rPr>
              <a:t>title t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</a:t>
            </a:r>
            <a:r>
              <a:rPr lang="en-US" altLang="zh-CN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Book Antiqua" panose="02040602050305030304" pitchFamily="18" charset="0"/>
              </a:rPr>
              <a:t># </a:t>
            </a:r>
            <a:r>
              <a:rPr lang="en-US" altLang="zh-CN" dirty="0" err="1">
                <a:latin typeface="Book Antiqua" panose="02040602050305030304" pitchFamily="18" charset="0"/>
              </a:rPr>
              <a:t>t.production_year</a:t>
            </a:r>
            <a:r>
              <a:rPr lang="en-US" altLang="zh-CN" dirty="0">
                <a:latin typeface="Book Antiqua" panose="02040602050305030304" pitchFamily="18" charset="0"/>
              </a:rPr>
              <a:t>,&gt;,2005 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100388"/>
            <a:ext cx="11887201" cy="621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571" y="1921329"/>
            <a:ext cx="290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Training_data.csv</a:t>
            </a:r>
          </a:p>
          <a:p>
            <a:r>
              <a:rPr lang="en-US" altLang="zh-CN" sz="2400" dirty="0"/>
              <a:t>Testing_data.csv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017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Column_min_max_vals.csv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8300" y="2204963"/>
            <a:ext cx="6253843" cy="4023360"/>
          </a:xfrm>
        </p:spPr>
        <p:txBody>
          <a:bodyPr/>
          <a:lstStyle/>
          <a:p>
            <a:r>
              <a:rPr lang="zh-CN" altLang="en-US" dirty="0"/>
              <a:t>每张表的最小值、最大值、元组数目、不重复记录数目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98" y="1785257"/>
            <a:ext cx="3949755" cy="457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99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240</TotalTime>
  <Words>709</Words>
  <Application>Microsoft Office PowerPoint</Application>
  <PresentationFormat>宽屏</PresentationFormat>
  <Paragraphs>91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CambriaMath</vt:lpstr>
      <vt:lpstr>宋体</vt:lpstr>
      <vt:lpstr>Arial</vt:lpstr>
      <vt:lpstr>Book Antiqua</vt:lpstr>
      <vt:lpstr>Calibri</vt:lpstr>
      <vt:lpstr>Calibri Light</vt:lpstr>
      <vt:lpstr>Times New Roman</vt:lpstr>
      <vt:lpstr>Wingdings</vt:lpstr>
      <vt:lpstr>回顾</vt:lpstr>
      <vt:lpstr>查询规模估算 Cardinality Estimation</vt:lpstr>
      <vt:lpstr>查询规模定义</vt:lpstr>
      <vt:lpstr>Why Cardinality Estimation</vt:lpstr>
      <vt:lpstr>传统规模估算方法</vt:lpstr>
      <vt:lpstr>When Traditional Methods Fail</vt:lpstr>
      <vt:lpstr>How Learned Cardinality Estimators Work</vt:lpstr>
      <vt:lpstr>任务说明</vt:lpstr>
      <vt:lpstr>数据解释</vt:lpstr>
      <vt:lpstr>Column_min_max_vals.csv</vt:lpstr>
      <vt:lpstr>Submission sample</vt:lpstr>
      <vt:lpstr>A naïve implementation</vt:lpstr>
      <vt:lpstr>Representative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查询规模估算 Cardinality Estimation</dc:title>
  <dc:creator>孙 路明</dc:creator>
  <cp:lastModifiedBy>路明 孙</cp:lastModifiedBy>
  <cp:revision>21</cp:revision>
  <dcterms:created xsi:type="dcterms:W3CDTF">2019-11-18T06:22:40Z</dcterms:created>
  <dcterms:modified xsi:type="dcterms:W3CDTF">2021-11-10T16:04:01Z</dcterms:modified>
</cp:coreProperties>
</file>